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  <p:sldMasterId id="214748370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elveticaNeue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997472f5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c997472f5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e365608a6_0_1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9e365608a6_0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e365608a6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9e365608a6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e365608a6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9e365608a6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1pPr>
            <a:lvl2pPr indent="-342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2pPr>
            <a:lvl3pPr indent="-342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3pPr>
            <a:lvl4pPr indent="-342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4pPr>
            <a:lvl5pPr indent="-342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1pPr>
            <a:lvl2pPr indent="-37465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2pPr>
            <a:lvl3pPr indent="-37465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3pPr>
            <a:lvl4pPr indent="-37465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4pPr>
            <a:lvl5pPr indent="-37465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i="1" sz="1200"/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9400" lvl="1" marL="914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2pPr>
            <a:lvl3pPr indent="-279400" lvl="2" marL="1371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3pPr>
            <a:lvl4pPr indent="-279400" lvl="3" marL="1828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4pPr>
            <a:lvl5pPr indent="-279400" lvl="4" marL="22860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31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0" name="Google Shape;13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7" name="Google Shape;137;p34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38" name="Google Shape;138;p34"/>
          <p:cNvPicPr preferRelativeResize="0"/>
          <p:nvPr/>
        </p:nvPicPr>
        <p:blipFill rotWithShape="1">
          <a:blip r:embed="rId2">
            <a:alphaModFix/>
          </a:blip>
          <a:srcRect b="0" l="17192" r="17186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39" name="Google Shape;1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4" name="Google Shape;14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7" name="Google Shape;1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8" name="Google Shape;158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" name="Google Shape;1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2" name="Google Shape;16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164" name="Google Shape;16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0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6" name="Google Shape;166;p40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40"/>
          <p:cNvPicPr preferRelativeResize="0"/>
          <p:nvPr/>
        </p:nvPicPr>
        <p:blipFill rotWithShape="1">
          <a:blip r:embed="rId5">
            <a:alphaModFix/>
          </a:blip>
          <a:srcRect b="1343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3" name="Google Shape;173;p40"/>
          <p:cNvPicPr preferRelativeResize="0"/>
          <p:nvPr/>
        </p:nvPicPr>
        <p:blipFill rotWithShape="1">
          <a:blip r:embed="rId6">
            <a:alphaModFix/>
          </a:blip>
          <a:srcRect b="16677" l="26007" r="30254" t="16691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40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40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40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81" name="Google Shape;18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2" name="Google Shape;1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2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86" name="Google Shape;1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87" name="Google Shape;1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3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91" name="Google Shape;1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2" name="Google Shape;19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96" name="Google Shape;19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7" name="Google Shape;19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1" name="Google Shape;20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2" name="Google Shape;2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206" name="Google Shape;20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7" name="Google Shape;20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0" name="Google Shape;2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1" name="Google Shape;2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8"/>
          <p:cNvPicPr preferRelativeResize="0"/>
          <p:nvPr/>
        </p:nvPicPr>
        <p:blipFill rotWithShape="1">
          <a:blip r:embed="rId2">
            <a:alphaModFix/>
          </a:blip>
          <a:srcRect b="0" l="10533" r="1685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4" name="Google Shape;2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7" name="Google Shape;2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8" name="Google Shape;21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0" name="Google Shape;22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1" name="Google Shape;2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3" name="Google Shape;22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50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52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5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4"/>
          <p:cNvPicPr preferRelativeResize="0"/>
          <p:nvPr/>
        </p:nvPicPr>
        <p:blipFill rotWithShape="1">
          <a:blip r:embed="rId2">
            <a:alphaModFix/>
          </a:blip>
          <a:srcRect b="0" l="16002" r="15784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4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237" name="Google Shape;23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8" name="Google Shape;2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0" name="Google Shape;24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1" name="Google Shape;24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6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4" name="Google Shape;244;p56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5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  <p:sldLayoutId id="2147483700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7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57"/>
          <p:cNvSpPr txBox="1"/>
          <p:nvPr>
            <p:ph idx="2" type="title"/>
          </p:nvPr>
        </p:nvSpPr>
        <p:spPr>
          <a:xfrm>
            <a:off x="1935325" y="3249775"/>
            <a:ext cx="59967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Lambda</a:t>
            </a: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 functions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2" name="Google Shape;252;p57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7" name="Google Shape;25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8" name="Google Shape;25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solidFill>
                  <a:srgbClr val="FFFFFF"/>
                </a:solidFill>
              </a:rPr>
              <a:t>ambda functions</a:t>
            </a:r>
            <a:endParaRPr sz="500"/>
          </a:p>
        </p:txBody>
      </p:sp>
      <p:cxnSp>
        <p:nvCxnSpPr>
          <p:cNvPr id="260" name="Google Shape;260;p5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1" name="Google Shape;261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What they are?</a:t>
            </a:r>
            <a:endParaRPr sz="500"/>
          </a:p>
        </p:txBody>
      </p:sp>
      <p:sp>
        <p:nvSpPr>
          <p:cNvPr id="263" name="Google Shape;263;p58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64" name="Google Shape;264;p58"/>
          <p:cNvSpPr txBox="1"/>
          <p:nvPr/>
        </p:nvSpPr>
        <p:spPr>
          <a:xfrm>
            <a:off x="4552950" y="1057275"/>
            <a:ext cx="40734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“short user defined functions”</a:t>
            </a:r>
            <a:endParaRPr sz="15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Their code can be written in a single instruction of code ( not several lines 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“live” only when they are used( we can’t call them later )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They are </a:t>
            </a:r>
            <a:r>
              <a:rPr b="1" lang="en" sz="1500"/>
              <a:t>only used once</a:t>
            </a:r>
            <a:r>
              <a:rPr lang="en" sz="1500"/>
              <a:t> in the code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9" name="Google Shape;2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" sz="2000">
                <a:solidFill>
                  <a:srgbClr val="FFFFFF"/>
                </a:solidFill>
              </a:rPr>
              <a:t>ambda functions</a:t>
            </a:r>
            <a:endParaRPr sz="500"/>
          </a:p>
        </p:txBody>
      </p:sp>
      <p:cxnSp>
        <p:nvCxnSpPr>
          <p:cNvPr id="271" name="Google Shape;271;p5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2" name="Google Shape;27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5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rPr b="1" lang="en" sz="3000"/>
              <a:t>Syntax</a:t>
            </a:r>
            <a:endParaRPr sz="500"/>
          </a:p>
        </p:txBody>
      </p:sp>
      <p:sp>
        <p:nvSpPr>
          <p:cNvPr id="274" name="Google Shape;274;p59"/>
          <p:cNvSpPr txBox="1"/>
          <p:nvPr/>
        </p:nvSpPr>
        <p:spPr>
          <a:xfrm>
            <a:off x="4027836" y="4764881"/>
            <a:ext cx="195900" cy="1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</a:t>
            </a:r>
            <a:endParaRPr sz="500"/>
          </a:p>
        </p:txBody>
      </p:sp>
      <p:sp>
        <p:nvSpPr>
          <p:cNvPr id="275" name="Google Shape;275;p59"/>
          <p:cNvSpPr txBox="1"/>
          <p:nvPr/>
        </p:nvSpPr>
        <p:spPr>
          <a:xfrm>
            <a:off x="4552950" y="1057275"/>
            <a:ext cx="4073400" cy="23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use a lambda function you use the </a:t>
            </a:r>
            <a:r>
              <a:rPr b="1" lang="en" sz="1500"/>
              <a:t>reserved word </a:t>
            </a:r>
            <a:r>
              <a:rPr lang="en" sz="1500"/>
              <a:t>“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”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syntax is: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		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 argument </a:t>
            </a:r>
            <a:r>
              <a:rPr b="1" lang="en" sz="1500"/>
              <a:t>:</a:t>
            </a:r>
            <a:r>
              <a:rPr lang="en" sz="1500"/>
              <a:t> result</a:t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	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/>
              <a:t> x: x**2</a:t>
            </a:r>
            <a:endParaRPr sz="1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want them to “persist” you can assign them to a variable</a:t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y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chemeClr val="accent6"/>
                </a:solidFill>
              </a:rPr>
              <a:t>=</a:t>
            </a:r>
            <a:r>
              <a:rPr b="1" lang="en" sz="1500">
                <a:solidFill>
                  <a:srgbClr val="38761D"/>
                </a:solidFill>
              </a:rPr>
              <a:t> </a:t>
            </a:r>
            <a:r>
              <a:rPr b="1" lang="en" sz="1500">
                <a:solidFill>
                  <a:srgbClr val="38761D"/>
                </a:solidFill>
              </a:rPr>
              <a:t>lambda</a:t>
            </a:r>
            <a:r>
              <a:rPr lang="en" sz="1500">
                <a:solidFill>
                  <a:schemeClr val="dk1"/>
                </a:solidFill>
              </a:rPr>
              <a:t> x: x**2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They can have as many arguments as you want separated by comma “,”</a:t>
            </a:r>
            <a:endParaRPr sz="15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H_BLUE-LOGO_1200x1200.png" id="280" name="Google Shape;28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6" y="1822506"/>
            <a:ext cx="1498488" cy="149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